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73" r:id="rId3"/>
    <p:sldId id="257" r:id="rId4"/>
    <p:sldId id="261" r:id="rId5"/>
    <p:sldId id="259" r:id="rId6"/>
    <p:sldId id="260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0" r:id="rId17"/>
    <p:sldId id="264" r:id="rId18"/>
    <p:sldId id="2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837CA-6936-47A8-98F6-805D7538008A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C88D6-C674-41C9-A867-15EAA081C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4303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88D6-C674-41C9-A867-15EAA081C7E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5361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88D6-C674-41C9-A867-15EAA081C7E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7069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88D6-C674-41C9-A867-15EAA081C7E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8015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88D6-C674-41C9-A867-15EAA081C7E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6078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88D6-C674-41C9-A867-15EAA081C7E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1015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88D6-C674-41C9-A867-15EAA081C7E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9291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88D6-C674-41C9-A867-15EAA081C7E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4804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88D6-C674-41C9-A867-15EAA081C7E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9078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88D6-C674-41C9-A867-15EAA081C7E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4197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88D6-C674-41C9-A867-15EAA081C7E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0793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88D6-C674-41C9-A867-15EAA081C7E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2016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88D6-C674-41C9-A867-15EAA081C7E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1065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88D6-C674-41C9-A867-15EAA081C7E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832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88D6-C674-41C9-A867-15EAA081C7E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2099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88D6-C674-41C9-A867-15EAA081C7E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3986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88D6-C674-41C9-A867-15EAA081C7E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9738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88D6-C674-41C9-A867-15EAA081C7E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728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88D6-C674-41C9-A867-15EAA081C7E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872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49A3-1B5B-4AA0-8BBF-56DBFC07A883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0C38-E205-4756-BCB7-707D3B408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321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49A3-1B5B-4AA0-8BBF-56DBFC07A883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0C38-E205-4756-BCB7-707D3B408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293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49A3-1B5B-4AA0-8BBF-56DBFC07A883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0C38-E205-4756-BCB7-707D3B408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495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49A3-1B5B-4AA0-8BBF-56DBFC07A883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0C38-E205-4756-BCB7-707D3B408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617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49A3-1B5B-4AA0-8BBF-56DBFC07A883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0C38-E205-4756-BCB7-707D3B408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521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49A3-1B5B-4AA0-8BBF-56DBFC07A883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0C38-E205-4756-BCB7-707D3B408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431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49A3-1B5B-4AA0-8BBF-56DBFC07A883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0C38-E205-4756-BCB7-707D3B408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477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49A3-1B5B-4AA0-8BBF-56DBFC07A883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0C38-E205-4756-BCB7-707D3B408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6016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49A3-1B5B-4AA0-8BBF-56DBFC07A883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0C38-E205-4756-BCB7-707D3B408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186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49A3-1B5B-4AA0-8BBF-56DBFC07A883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0C38-E205-4756-BCB7-707D3B408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778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49A3-1B5B-4AA0-8BBF-56DBFC07A883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0C38-E205-4756-BCB7-707D3B408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82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49A3-1B5B-4AA0-8BBF-56DBFC07A883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80C38-E205-4756-BCB7-707D3B408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370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060848"/>
            <a:ext cx="8352928" cy="1296144"/>
          </a:xfrm>
          <a:prstGeom prst="rect">
            <a:avLst/>
          </a:prstGeom>
        </p:spPr>
        <p:txBody>
          <a:bodyPr wrap="none" numCol="1">
            <a:prstTxWarp prst="textPlain">
              <a:avLst>
                <a:gd name="adj" fmla="val 48421"/>
              </a:avLst>
            </a:prstTxWarp>
            <a:spAutoFit/>
          </a:bodyPr>
          <a:lstStyle/>
          <a:p>
            <a:pPr algn="ctr"/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Экономическое развитие в годы </a:t>
            </a:r>
          </a:p>
          <a:p>
            <a:pPr algn="ctr"/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правления Александра III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Чупров Л.А. МКОУ СОШ №3 с. Камень-Рыболов Ханкайского района Приморского края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4503" y="3645024"/>
            <a:ext cx="3366120" cy="252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2040" y="3761656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183173"/>
            <a:ext cx="2232248" cy="167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31840" y="67882"/>
            <a:ext cx="2448272" cy="183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44208" y="216024"/>
            <a:ext cx="2331158" cy="174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067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802" y="332656"/>
            <a:ext cx="55123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выступал за непосредственное участие государства в хозяйственной деятельности и особенно в создании благоприятных усло­вий для частного предпринимательства.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38" y="2564904"/>
            <a:ext cx="55123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привлечение в Россию иностранных капиталов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802" y="4083556"/>
            <a:ext cx="5452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пересмотр оплаты железнодорожных перевозок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2865" y="5413286"/>
            <a:ext cx="53469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введение винной мо­нополии.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80112" y="476672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12434" y="3509701"/>
            <a:ext cx="3489264" cy="23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486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7" y="184666"/>
            <a:ext cx="6624735" cy="369332"/>
          </a:xfrm>
          <a:prstGeom prst="rect">
            <a:avLst/>
          </a:prstGeom>
        </p:spPr>
        <p:txBody>
          <a:bodyPr wrap="square" numCol="1">
            <a:prstTxWarp prst="textPlain">
              <a:avLst>
                <a:gd name="adj" fmla="val 49543"/>
              </a:avLst>
            </a:prstTxWarp>
            <a:spAutoFit/>
          </a:bodyPr>
          <a:lstStyle/>
          <a:p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«Золотое 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десятилетие» русской промышленности.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1100" y="908720"/>
            <a:ext cx="3891136" cy="514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0" y="4734088"/>
            <a:ext cx="4320479" cy="132343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333333"/>
                </a:solidFill>
                <a:latin typeface="Georgia"/>
              </a:rPr>
              <a:t>председатель</a:t>
            </a:r>
            <a:r>
              <a:rPr lang="ru-RU" sz="2000" dirty="0">
                <a:solidFill>
                  <a:srgbClr val="333333"/>
                </a:solidFill>
                <a:latin typeface="Georgia"/>
              </a:rPr>
              <a:t> Совета министров Российской империи </a:t>
            </a:r>
            <a:endParaRPr lang="ru-RU" sz="2000" dirty="0" smtClean="0">
              <a:solidFill>
                <a:srgbClr val="333333"/>
              </a:solidFill>
              <a:latin typeface="Georgia"/>
            </a:endParaRPr>
          </a:p>
          <a:p>
            <a:pPr algn="ctr"/>
            <a:r>
              <a:rPr lang="ru-RU" sz="2000" dirty="0" smtClean="0">
                <a:solidFill>
                  <a:srgbClr val="333333"/>
                </a:solidFill>
                <a:latin typeface="Georgia"/>
              </a:rPr>
              <a:t>(</a:t>
            </a:r>
            <a:r>
              <a:rPr lang="ru-RU" sz="2000" dirty="0">
                <a:solidFill>
                  <a:srgbClr val="333333"/>
                </a:solidFill>
                <a:latin typeface="Georgia"/>
              </a:rPr>
              <a:t>1905—1906), </a:t>
            </a:r>
            <a:endParaRPr lang="ru-RU" sz="2000" dirty="0" smtClean="0">
              <a:solidFill>
                <a:srgbClr val="333333"/>
              </a:solidFill>
              <a:latin typeface="Georgia"/>
            </a:endParaRPr>
          </a:p>
          <a:p>
            <a:pPr algn="ctr"/>
            <a:r>
              <a:rPr lang="ru-RU" sz="2000" dirty="0" smtClean="0">
                <a:solidFill>
                  <a:srgbClr val="333333"/>
                </a:solidFill>
                <a:latin typeface="Georgia"/>
              </a:rPr>
              <a:t>граф</a:t>
            </a:r>
            <a:r>
              <a:rPr lang="ru-RU" sz="2000" dirty="0">
                <a:solidFill>
                  <a:srgbClr val="333333"/>
                </a:solidFill>
                <a:latin typeface="Georgia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074356"/>
            <a:ext cx="38666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latin typeface="Times New Roman"/>
                <a:ea typeface="Times New Roman"/>
              </a:rPr>
              <a:t>Сергей Юльевич Витте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966956"/>
            <a:ext cx="42484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333333"/>
                </a:solidFill>
                <a:latin typeface="Georgia"/>
              </a:rPr>
              <a:t>Российский </a:t>
            </a:r>
            <a:r>
              <a:rPr lang="ru-RU" sz="2000" dirty="0">
                <a:solidFill>
                  <a:srgbClr val="333333"/>
                </a:solidFill>
                <a:latin typeface="Georgia"/>
              </a:rPr>
              <a:t>государственный </a:t>
            </a:r>
            <a:r>
              <a:rPr lang="ru-RU" sz="2000" dirty="0" smtClean="0">
                <a:solidFill>
                  <a:srgbClr val="333333"/>
                </a:solidFill>
                <a:latin typeface="Georgia"/>
              </a:rPr>
              <a:t>деятель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08003" y="1892971"/>
            <a:ext cx="4248471" cy="70788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333333"/>
                </a:solidFill>
                <a:latin typeface="Georgia"/>
              </a:rPr>
              <a:t>министр финансов России (1892—1903),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33343" y="3212976"/>
            <a:ext cx="4248471" cy="101566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333333"/>
                </a:solidFill>
                <a:latin typeface="Georgia"/>
              </a:rPr>
              <a:t>председатель комитета </a:t>
            </a:r>
            <a:r>
              <a:rPr lang="ru-RU" sz="2000" dirty="0" smtClean="0">
                <a:solidFill>
                  <a:srgbClr val="333333"/>
                </a:solidFill>
                <a:latin typeface="Georgia"/>
              </a:rPr>
              <a:t>министров</a:t>
            </a:r>
          </a:p>
          <a:p>
            <a:pPr algn="ctr"/>
            <a:r>
              <a:rPr lang="ru-RU" sz="2000" dirty="0" smtClean="0">
                <a:solidFill>
                  <a:srgbClr val="333333"/>
                </a:solidFill>
                <a:latin typeface="Georgia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Georgia"/>
              </a:rPr>
              <a:t>(1903—1905</a:t>
            </a:r>
            <a:r>
              <a:rPr lang="ru-RU" sz="2000" dirty="0" smtClean="0">
                <a:solidFill>
                  <a:srgbClr val="333333"/>
                </a:solidFill>
                <a:latin typeface="Georgia"/>
              </a:rPr>
              <a:t>)</a:t>
            </a:r>
            <a:endParaRPr lang="ru-RU" sz="2000" dirty="0">
              <a:solidFill>
                <a:srgbClr val="333333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96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8222"/>
            <a:ext cx="3477051" cy="461665"/>
          </a:xfrm>
          <a:prstGeom prst="rect">
            <a:avLst/>
          </a:prstGeom>
        </p:spPr>
        <p:txBody>
          <a:bodyPr wrap="square" numCol="1">
            <a:prstTxWarp prst="textPlain">
              <a:avLst>
                <a:gd name="adj" fmla="val 49543"/>
              </a:avLst>
            </a:prstTxWarp>
            <a:spAutoFit/>
          </a:bodyPr>
          <a:lstStyle/>
          <a:p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С. Ю. Витте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9017" y="5589240"/>
            <a:ext cx="858145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Clr>
                <a:srgbClr val="4E4E4E"/>
              </a:buClr>
              <a:buSzPts val="1450"/>
              <a:buFont typeface="Wingdings" pitchFamily="2" charset="2"/>
              <a:buChar char="q"/>
            </a:pPr>
            <a:r>
              <a:rPr lang="ru-RU" sz="2400" b="1" dirty="0">
                <a:solidFill>
                  <a:srgbClr val="222222"/>
                </a:solidFill>
                <a:latin typeface="Century Schoolbook"/>
                <a:ea typeface="Times New Roman"/>
                <a:cs typeface="Century Schoolbook"/>
              </a:rPr>
              <a:t>— широкое привлечение в страну иностранного капи­тала.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9018" y="692696"/>
            <a:ext cx="858145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Clr>
                <a:srgbClr val="4E4E4E"/>
              </a:buClr>
              <a:buSzPts val="1450"/>
              <a:buFont typeface="Wingdings" pitchFamily="2" charset="2"/>
              <a:buChar char="q"/>
            </a:pPr>
            <a:r>
              <a:rPr lang="ru-RU" sz="2400" b="1" dirty="0">
                <a:solidFill>
                  <a:srgbClr val="222222"/>
                </a:solidFill>
                <a:latin typeface="Century Schoolbook"/>
                <a:ea typeface="Times New Roman"/>
                <a:cs typeface="Century Schoolbook"/>
              </a:rPr>
              <a:t>проведение жесткой налоговой </a:t>
            </a:r>
            <a:r>
              <a:rPr lang="ru-RU" sz="2400" b="1" dirty="0" smtClean="0">
                <a:solidFill>
                  <a:srgbClr val="222222"/>
                </a:solidFill>
                <a:latin typeface="Century Schoolbook"/>
                <a:ea typeface="Times New Roman"/>
                <a:cs typeface="Century Schoolbook"/>
              </a:rPr>
              <a:t>политики</a:t>
            </a:r>
            <a:endParaRPr lang="ru-RU" sz="2400" dirty="0">
              <a:solidFill>
                <a:prstClr val="black"/>
              </a:solidFill>
              <a:latin typeface="Century Schoolbook"/>
              <a:ea typeface="Calibri"/>
              <a:cs typeface="Century Schoolbook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13521" y="1593400"/>
            <a:ext cx="6506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b="1" dirty="0">
                <a:solidFill>
                  <a:srgbClr val="00B050"/>
                </a:solidFill>
                <a:latin typeface="Century Schoolbook"/>
                <a:ea typeface="Times New Roman"/>
                <a:cs typeface="Century Schoolbook"/>
              </a:rPr>
              <a:t>введение государственной мо­нополии на производство и продажу водки;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44918" y="1193290"/>
            <a:ext cx="503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b="1" dirty="0">
                <a:solidFill>
                  <a:srgbClr val="00B050"/>
                </a:solidFill>
                <a:latin typeface="Century Schoolbook"/>
                <a:ea typeface="Times New Roman"/>
                <a:cs typeface="Century Schoolbook"/>
              </a:rPr>
              <a:t>увеличение косвенных на­логов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9018" y="2420888"/>
            <a:ext cx="872546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Clr>
                <a:srgbClr val="4E4E4E"/>
              </a:buClr>
              <a:buSzPts val="1450"/>
              <a:buFont typeface="Wingdings" pitchFamily="2" charset="2"/>
              <a:buChar char="q"/>
            </a:pPr>
            <a:r>
              <a:rPr lang="ru-RU" sz="2400" b="1" dirty="0">
                <a:solidFill>
                  <a:srgbClr val="222222"/>
                </a:solidFill>
                <a:latin typeface="Century Schoolbook"/>
                <a:ea typeface="Times New Roman"/>
                <a:cs typeface="Century Schoolbook"/>
              </a:rPr>
              <a:t>дальнейшее увеличение тамо­женных пошлин, призванное огра­дить развивающуюся русскую про­мышленность от иностранной конку­ренции;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9018" y="4011355"/>
            <a:ext cx="874678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Clr>
                <a:srgbClr val="4E4E4E"/>
              </a:buClr>
              <a:buSzPts val="1450"/>
              <a:buFont typeface="Wingdings" pitchFamily="2" charset="2"/>
              <a:buChar char="q"/>
            </a:pPr>
            <a:r>
              <a:rPr lang="ru-RU" sz="2400" b="1" dirty="0">
                <a:solidFill>
                  <a:srgbClr val="222222"/>
                </a:solidFill>
                <a:latin typeface="Century Schoolbook"/>
                <a:ea typeface="Times New Roman"/>
                <a:cs typeface="Century Schoolbook"/>
              </a:rPr>
              <a:t>п</a:t>
            </a:r>
            <a:r>
              <a:rPr lang="ru-RU" sz="2400" b="1" dirty="0" smtClean="0">
                <a:solidFill>
                  <a:srgbClr val="222222"/>
                </a:solidFill>
                <a:latin typeface="Century Schoolbook"/>
                <a:ea typeface="Times New Roman"/>
                <a:cs typeface="Century Schoolbook"/>
              </a:rPr>
              <a:t>роведение денежной реформы </a:t>
            </a:r>
            <a:r>
              <a:rPr lang="ru-RU" sz="2400" b="1" dirty="0">
                <a:solidFill>
                  <a:srgbClr val="222222"/>
                </a:solidFill>
                <a:latin typeface="Century Schoolbook"/>
                <a:ea typeface="Times New Roman"/>
                <a:cs typeface="Century Schoolbook"/>
              </a:rPr>
              <a:t>с целью укрепления рубля, введение его свободного обмена на золото;</a:t>
            </a:r>
          </a:p>
        </p:txBody>
      </p:sp>
    </p:spTree>
    <p:extLst>
      <p:ext uri="{BB962C8B-B14F-4D97-AF65-F5344CB8AC3E}">
        <p14:creationId xmlns:p14="http://schemas.microsoft.com/office/powerpoint/2010/main" xmlns="" val="91884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941168"/>
            <a:ext cx="48245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b="1" dirty="0">
                <a:solidFill>
                  <a:srgbClr val="00B050"/>
                </a:solidFill>
                <a:latin typeface="Century Schoolbook"/>
                <a:ea typeface="Times New Roman"/>
                <a:cs typeface="Century Schoolbook"/>
              </a:rPr>
              <a:t>В Донецком бассейне, где до 1887 г. было лишь 2 металлургических завода, к концу 90-х гг. действовало уже 17.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8222"/>
            <a:ext cx="6912768" cy="461665"/>
          </a:xfrm>
          <a:prstGeom prst="rect">
            <a:avLst/>
          </a:prstGeom>
        </p:spPr>
        <p:txBody>
          <a:bodyPr wrap="square" numCol="1">
            <a:prstTxWarp prst="textPlain">
              <a:avLst>
                <a:gd name="adj" fmla="val 49543"/>
              </a:avLst>
            </a:prstTxWarp>
            <a:spAutoFit/>
          </a:bodyPr>
          <a:lstStyle/>
          <a:p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Итоги осуществления экономической программы С.Ю. Витте:</a:t>
            </a:r>
            <a:endParaRPr lang="ru-RU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764704"/>
            <a:ext cx="55446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4E4E4E"/>
              </a:buClr>
              <a:buSzPts val="1450"/>
              <a:buFont typeface="Wingdings" pitchFamily="2" charset="2"/>
              <a:buChar char="q"/>
            </a:pPr>
            <a:r>
              <a:rPr lang="ru-RU" sz="2400" b="1" dirty="0">
                <a:solidFill>
                  <a:srgbClr val="222222"/>
                </a:solidFill>
                <a:latin typeface="Century Schoolbook"/>
                <a:ea typeface="Times New Roman"/>
                <a:cs typeface="Century Schoolbook"/>
              </a:rPr>
              <a:t>промышленное производст­во в стране удвоилось,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1772816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4E4E4E"/>
              </a:buClr>
              <a:buSzPts val="1450"/>
              <a:buFont typeface="Wingdings" pitchFamily="2" charset="2"/>
              <a:buChar char="q"/>
            </a:pPr>
            <a:r>
              <a:rPr lang="ru-RU" sz="2400" b="1" dirty="0">
                <a:solidFill>
                  <a:srgbClr val="222222"/>
                </a:solidFill>
                <a:latin typeface="Century Schoolbook"/>
                <a:ea typeface="Times New Roman"/>
                <a:cs typeface="Century Schoolbook"/>
              </a:rPr>
              <a:t>выпуск продукции тяжелой про­мышленности увеличился в 3 раза.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55594" y="836712"/>
            <a:ext cx="3086423" cy="230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6223" y="3187405"/>
            <a:ext cx="53285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4E4E4E"/>
              </a:buClr>
              <a:buSzPts val="1450"/>
              <a:buFont typeface="Wingdings" pitchFamily="2" charset="2"/>
              <a:buChar char="q"/>
            </a:pPr>
            <a:r>
              <a:rPr lang="ru-RU" sz="2400" b="1" dirty="0">
                <a:solidFill>
                  <a:srgbClr val="222222"/>
                </a:solidFill>
                <a:latin typeface="Century Schoolbook"/>
                <a:ea typeface="Times New Roman"/>
                <a:cs typeface="Century Schoolbook"/>
              </a:rPr>
              <a:t>быстро развивались отрасли народного хозяйства, связанные с но­выми видами топлива — углем и нефтью.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50765" y="3779118"/>
            <a:ext cx="3022370" cy="245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425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554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4E4E4E"/>
              </a:buClr>
              <a:buSzPts val="1450"/>
              <a:buFont typeface="Wingdings" pitchFamily="2" charset="2"/>
              <a:buChar char="q"/>
            </a:pPr>
            <a:r>
              <a:rPr lang="ru-RU" sz="2400" b="1" dirty="0">
                <a:solidFill>
                  <a:srgbClr val="222222"/>
                </a:solidFill>
                <a:latin typeface="Century Schoolbook"/>
                <a:ea typeface="Times New Roman"/>
                <a:cs typeface="Century Schoolbook"/>
              </a:rPr>
              <a:t>Приток денег из-за рубежа особенно возрос после ус­пешного завершения в 1897 г. денежной реформы, обес­печившей </a:t>
            </a:r>
            <a:r>
              <a:rPr lang="ru-RU" sz="2400" b="1" u="sng" dirty="0">
                <a:solidFill>
                  <a:srgbClr val="00B050"/>
                </a:solidFill>
                <a:latin typeface="Century Schoolbook"/>
                <a:ea typeface="Times New Roman"/>
                <a:cs typeface="Century Schoolbook"/>
              </a:rPr>
              <a:t>устойчивость рубля.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14777" y="174204"/>
            <a:ext cx="309280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780928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4E4E4E"/>
              </a:buClr>
              <a:buSzPts val="1450"/>
              <a:buFont typeface="Wingdings" pitchFamily="2" charset="2"/>
              <a:buChar char="q"/>
            </a:pPr>
            <a:r>
              <a:rPr lang="ru-RU" sz="2400" b="1" dirty="0">
                <a:solidFill>
                  <a:srgbClr val="222222"/>
                </a:solidFill>
                <a:latin typeface="Century Schoolbook"/>
                <a:ea typeface="Times New Roman"/>
                <a:cs typeface="Century Schoolbook"/>
              </a:rPr>
              <a:t>Повышение таможенных сборов также сделало более выгодным для иностранных предпринимателей </a:t>
            </a:r>
            <a:r>
              <a:rPr lang="ru-RU" sz="2400" b="1" u="sng" dirty="0">
                <a:solidFill>
                  <a:srgbClr val="00B050"/>
                </a:solidFill>
                <a:latin typeface="Century Schoolbook"/>
                <a:ea typeface="Times New Roman"/>
                <a:cs typeface="Century Schoolbook"/>
              </a:rPr>
              <a:t>не ввоз промышленных товаров, а их производство</a:t>
            </a:r>
            <a:r>
              <a:rPr lang="ru-RU" sz="2400" b="1" dirty="0">
                <a:solidFill>
                  <a:srgbClr val="222222"/>
                </a:solidFill>
                <a:latin typeface="Century Schoolbook"/>
                <a:ea typeface="Times New Roman"/>
                <a:cs typeface="Century Schoolbook"/>
              </a:rPr>
              <a:t> в самой России.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23067" y="2060848"/>
            <a:ext cx="3084518" cy="208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58688" y="4624715"/>
            <a:ext cx="3084518" cy="209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100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4E4E4E"/>
              </a:buClr>
              <a:buSzPts val="1450"/>
              <a:buFont typeface="Wingdings" pitchFamily="2" charset="2"/>
              <a:buChar char="q"/>
            </a:pPr>
            <a:r>
              <a:rPr lang="ru-RU" sz="2000" b="1" dirty="0">
                <a:solidFill>
                  <a:srgbClr val="222222"/>
                </a:solidFill>
                <a:latin typeface="Century Schoolbook"/>
                <a:ea typeface="Times New Roman"/>
                <a:cs typeface="Century Schoolbook"/>
              </a:rPr>
              <a:t>С 90-х гг. бурный рост переживала сосредоточенная на Кавказе нефтяная промышленность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0072" y="548680"/>
            <a:ext cx="373001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573016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4E4E4E"/>
              </a:buClr>
              <a:buSzPts val="1450"/>
              <a:buFont typeface="Wingdings" pitchFamily="2" charset="2"/>
              <a:buChar char="q"/>
            </a:pPr>
            <a:r>
              <a:rPr lang="ru-RU" sz="2000" b="1" dirty="0">
                <a:solidFill>
                  <a:srgbClr val="222222"/>
                </a:solidFill>
                <a:latin typeface="Century Schoolbook"/>
                <a:ea typeface="Times New Roman"/>
                <a:cs typeface="Century Schoolbook"/>
              </a:rPr>
              <a:t>Крупнейшей компанией являлось «Товарищество братьев Нобель». Фирма занималась добы­чей и переработкой нефти, а также строительством специ­альных судов и вагонов-цистерн для ее перевозки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47849" y="3501008"/>
            <a:ext cx="3870710" cy="262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511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851261"/>
            <a:ext cx="8208912" cy="692696"/>
          </a:xfrm>
          <a:prstGeom prst="rect">
            <a:avLst/>
          </a:prstGeom>
        </p:spPr>
        <p:txBody>
          <a:bodyPr wrap="square" numCol="1">
            <a:prstTxWarp prst="textPlain">
              <a:avLst>
                <a:gd name="adj" fmla="val 48622"/>
              </a:avLst>
            </a:prstTxWarp>
            <a:spAutoFit/>
          </a:bodyPr>
          <a:lstStyle/>
          <a:p>
            <a:pPr algn="ctr"/>
            <a:r>
              <a:rPr lang="ru-RU" sz="2400" b="1" dirty="0" smtClean="0">
                <a:latin typeface="Times New Roman"/>
                <a:ea typeface="Times New Roman"/>
              </a:rPr>
              <a:t>основные источники </a:t>
            </a:r>
            <a:r>
              <a:rPr lang="ru-RU" sz="2400" b="1" dirty="0">
                <a:latin typeface="Times New Roman"/>
                <a:ea typeface="Times New Roman"/>
              </a:rPr>
              <a:t>сверхвысоких доходов предпринимателей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728409"/>
            <a:ext cx="2088232" cy="614973"/>
          </a:xfrm>
          <a:prstGeom prst="rect">
            <a:avLst/>
          </a:prstGeom>
        </p:spPr>
        <p:txBody>
          <a:bodyPr wrap="square" numCol="1">
            <a:prstTxWarp prst="textPlain">
              <a:avLst>
                <a:gd name="adj" fmla="val 47292"/>
              </a:avLst>
            </a:prstTxWarp>
            <a:spAutoFit/>
          </a:bodyPr>
          <a:lstStyle/>
          <a:p>
            <a:pPr algn="ctr"/>
            <a:r>
              <a:rPr lang="ru-RU" sz="2400" b="1" dirty="0" smtClean="0">
                <a:latin typeface="Times New Roman"/>
                <a:ea typeface="Times New Roman"/>
              </a:rPr>
              <a:t>передовая техника</a:t>
            </a:r>
            <a:endParaRPr lang="ru-RU" sz="2400" b="1" dirty="0"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620688"/>
            <a:ext cx="2736304" cy="830416"/>
          </a:xfrm>
          <a:prstGeom prst="rect">
            <a:avLst/>
          </a:prstGeom>
        </p:spPr>
        <p:txBody>
          <a:bodyPr wrap="square" numCol="1">
            <a:prstTxWarp prst="textPlain">
              <a:avLst>
                <a:gd name="adj" fmla="val 47292"/>
              </a:avLst>
            </a:prstTxWarp>
            <a:spAutoFit/>
          </a:bodyPr>
          <a:lstStyle/>
          <a:p>
            <a:pPr algn="ctr"/>
            <a:r>
              <a:rPr lang="ru-RU" sz="2400" b="1" dirty="0">
                <a:latin typeface="Times New Roman"/>
                <a:ea typeface="Times New Roman"/>
              </a:rPr>
              <a:t> новейшие формы крупного производства.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2726" y="495836"/>
            <a:ext cx="2520280" cy="1080120"/>
          </a:xfrm>
          <a:prstGeom prst="roundRect">
            <a:avLst/>
          </a:prstGeom>
          <a:solidFill>
            <a:srgbClr val="00B050">
              <a:alpha val="51000"/>
            </a:srgbClr>
          </a:solidFill>
          <a:ln w="38100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56076" y="508711"/>
            <a:ext cx="2952328" cy="1080120"/>
          </a:xfrm>
          <a:prstGeom prst="roundRect">
            <a:avLst/>
          </a:prstGeom>
          <a:solidFill>
            <a:srgbClr val="00B050">
              <a:alpha val="51000"/>
            </a:srgbClr>
          </a:solidFill>
          <a:ln w="38100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4105255" y="-2006297"/>
            <a:ext cx="1077506" cy="7776864"/>
          </a:xfrm>
          <a:prstGeom prst="rightBrace">
            <a:avLst/>
          </a:prstGeom>
          <a:ln w="38100" cmpd="dbl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люс 8"/>
          <p:cNvSpPr/>
          <p:nvPr/>
        </p:nvSpPr>
        <p:spPr>
          <a:xfrm>
            <a:off x="4067944" y="2276872"/>
            <a:ext cx="1152128" cy="1080120"/>
          </a:xfrm>
          <a:prstGeom prst="mathPlus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45127" y="4117825"/>
            <a:ext cx="2016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F1F1F"/>
                </a:solidFill>
                <a:latin typeface="Times New Roman"/>
                <a:ea typeface="Times New Roman"/>
              </a:rPr>
              <a:t>Дешевая рабочая сила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80112" y="3933158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F1F1F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srgbClr val="1F1F1F"/>
                </a:solidFill>
                <a:latin typeface="Times New Roman"/>
                <a:ea typeface="Times New Roman"/>
              </a:rPr>
              <a:t>богатство природных ресурсов</a:t>
            </a:r>
            <a:endParaRPr lang="ru-RU" sz="2400" b="1" dirty="0">
              <a:solidFill>
                <a:srgbClr val="1F1F1F"/>
              </a:solidFill>
              <a:latin typeface="Times New Roman"/>
              <a:ea typeface="Times New Roman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52639" y="3843596"/>
            <a:ext cx="2520280" cy="1344560"/>
          </a:xfrm>
          <a:prstGeom prst="roundRect">
            <a:avLst/>
          </a:prstGeom>
          <a:solidFill>
            <a:srgbClr val="00B050">
              <a:alpha val="51000"/>
            </a:srgbClr>
          </a:solidFill>
          <a:ln w="38100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72100" y="3915711"/>
            <a:ext cx="2952328" cy="1344560"/>
          </a:xfrm>
          <a:prstGeom prst="roundRect">
            <a:avLst/>
          </a:prstGeom>
          <a:solidFill>
            <a:srgbClr val="00B050">
              <a:alpha val="51000"/>
            </a:srgbClr>
          </a:solidFill>
          <a:ln w="38100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3347864" y="3212976"/>
            <a:ext cx="1080120" cy="648068"/>
          </a:xfrm>
          <a:prstGeom prst="straightConnector1">
            <a:avLst/>
          </a:prstGeom>
          <a:ln w="38100" cmpd="dbl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788024" y="3212976"/>
            <a:ext cx="936104" cy="648067"/>
          </a:xfrm>
          <a:prstGeom prst="straightConnector1">
            <a:avLst/>
          </a:prstGeom>
          <a:ln w="38100" cmpd="dbl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719064" y="5657549"/>
            <a:ext cx="8424936" cy="1080120"/>
          </a:xfrm>
          <a:prstGeom prst="roundRect">
            <a:avLst/>
          </a:prstGeom>
          <a:solidFill>
            <a:srgbClr val="FFFF00">
              <a:alpha val="52000"/>
            </a:srgbClr>
          </a:solidFill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413379" y="5205604"/>
            <a:ext cx="870589" cy="455644"/>
          </a:xfrm>
          <a:prstGeom prst="straightConnector1">
            <a:avLst/>
          </a:prstGeom>
          <a:ln w="38100" cmpd="dbl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4644008" y="5205604"/>
            <a:ext cx="828092" cy="455644"/>
          </a:xfrm>
          <a:prstGeom prst="straightConnector1">
            <a:avLst/>
          </a:prstGeom>
          <a:ln w="38100" cmpd="dbl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4318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963853"/>
            <a:ext cx="9144000" cy="277767"/>
          </a:xfrm>
          <a:prstGeom prst="rect">
            <a:avLst/>
          </a:prstGeom>
        </p:spPr>
        <p:txBody>
          <a:bodyPr wrap="square" numCol="1">
            <a:prstTxWarp prst="textPlain">
              <a:avLst>
                <a:gd name="adj" fmla="val 49688"/>
              </a:avLst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dirty="0">
                <a:solidFill>
                  <a:srgbClr val="0070C0"/>
                </a:solidFill>
                <a:latin typeface="Century Schoolbook"/>
                <a:ea typeface="Times New Roman"/>
                <a:cs typeface="Century Schoolbook"/>
              </a:rPr>
              <a:t> Увеличение длины железных дорог </a:t>
            </a:r>
            <a:r>
              <a:rPr lang="ru-RU" dirty="0" smtClean="0">
                <a:solidFill>
                  <a:srgbClr val="0070C0"/>
                </a:solidFill>
                <a:latin typeface="Century Schoolbook"/>
                <a:ea typeface="Times New Roman"/>
                <a:cs typeface="Century Schoolbook"/>
              </a:rPr>
              <a:t>в </a:t>
            </a:r>
            <a:r>
              <a:rPr lang="ru-RU" dirty="0">
                <a:solidFill>
                  <a:srgbClr val="0070C0"/>
                </a:solidFill>
                <a:latin typeface="Century Schoolbook"/>
                <a:ea typeface="Times New Roman"/>
                <a:cs typeface="Century Schoolbook"/>
              </a:rPr>
              <a:t>среднем свыше 2,7 тыс. км в год.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0092" y="351529"/>
            <a:ext cx="1795644" cy="65105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1893 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г 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84787" y="293268"/>
            <a:ext cx="6154137" cy="729430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8891"/>
              </a:avLst>
            </a:prstTxWarp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dirty="0">
                <a:solidFill>
                  <a:srgbClr val="0070C0"/>
                </a:solidFill>
                <a:latin typeface="Century Schoolbook"/>
                <a:ea typeface="Times New Roman"/>
                <a:cs typeface="Century Schoolbook"/>
              </a:rPr>
              <a:t>начался мощный подъем </a:t>
            </a:r>
            <a:r>
              <a:rPr lang="ru-RU" dirty="0" smtClean="0">
                <a:solidFill>
                  <a:srgbClr val="0070C0"/>
                </a:solidFill>
                <a:latin typeface="Century Schoolbook"/>
                <a:ea typeface="Times New Roman"/>
                <a:cs typeface="Century Schoolbook"/>
              </a:rPr>
              <a:t> железно­дорожного </a:t>
            </a:r>
            <a:r>
              <a:rPr lang="ru-RU" dirty="0">
                <a:solidFill>
                  <a:srgbClr val="0070C0"/>
                </a:solidFill>
                <a:latin typeface="Century Schoolbook"/>
                <a:ea typeface="Times New Roman"/>
                <a:cs typeface="Century Schoolbook"/>
              </a:rPr>
              <a:t>строительства. </a:t>
            </a:r>
            <a:endParaRPr lang="ru-RU" sz="12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55776" y="198948"/>
            <a:ext cx="6408712" cy="9180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5848" y="1422655"/>
            <a:ext cx="5876348" cy="44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453739"/>
            <a:ext cx="9144000" cy="389787"/>
          </a:xfrm>
          <a:prstGeom prst="rect">
            <a:avLst/>
          </a:prstGeom>
        </p:spPr>
        <p:txBody>
          <a:bodyPr wrap="square" numCol="1">
            <a:prstTxWarp prst="textPlain">
              <a:avLst>
                <a:gd name="adj" fmla="val 49688"/>
              </a:avLst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dirty="0">
                <a:solidFill>
                  <a:srgbClr val="0070C0"/>
                </a:solidFill>
                <a:latin typeface="Century Schoolbook"/>
                <a:ea typeface="Times New Roman"/>
                <a:cs typeface="Century Schoolbook"/>
              </a:rPr>
              <a:t>Начала создаваться единая транспортная сеть страны.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02478" y="1953351"/>
            <a:ext cx="2592287" cy="168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02478" y="3868212"/>
            <a:ext cx="2622317" cy="16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15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36912"/>
            <a:ext cx="8856984" cy="1744311"/>
          </a:xfrm>
          <a:prstGeom prst="rect">
            <a:avLst/>
          </a:prstGeom>
        </p:spPr>
        <p:txBody>
          <a:bodyPr wrap="none" numCol="1">
            <a:prstTxWarp prst="textPlain">
              <a:avLst>
                <a:gd name="adj" fmla="val 49075"/>
              </a:avLst>
            </a:prstTxWarp>
            <a:spAutoFit/>
          </a:bodyPr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Из аграрной державы Россия 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превращалась </a:t>
            </a:r>
          </a:p>
          <a:p>
            <a:pPr algn="ctr"/>
            <a:r>
              <a:rPr lang="ru-RU" b="1" u="sng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b="1" u="sng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аграрно-индустриальную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365579"/>
            <a:ext cx="6264696" cy="648072"/>
          </a:xfrm>
          <a:prstGeom prst="rect">
            <a:avLst/>
          </a:prstGeom>
        </p:spPr>
        <p:txBody>
          <a:bodyPr wrap="none" numCol="1">
            <a:prstTxWarp prst="textPlain">
              <a:avLst>
                <a:gd name="adj" fmla="val 49075"/>
              </a:avLst>
            </a:prstTxWarp>
            <a:spAutoFit/>
          </a:bodyPr>
          <a:lstStyle/>
          <a:p>
            <a:pPr algn="ctr"/>
            <a:r>
              <a:rPr lang="ru-RU" b="1" u="sng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Итоги экономической  политики </a:t>
            </a:r>
          </a:p>
        </p:txBody>
      </p:sp>
    </p:spTree>
    <p:extLst>
      <p:ext uri="{BB962C8B-B14F-4D97-AF65-F5344CB8AC3E}">
        <p14:creationId xmlns:p14="http://schemas.microsoft.com/office/powerpoint/2010/main" xmlns="" val="274182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0726" y="260648"/>
            <a:ext cx="1800200" cy="720080"/>
          </a:xfrm>
          <a:prstGeom prst="rect">
            <a:avLst/>
          </a:prstGeom>
        </p:spPr>
        <p:txBody>
          <a:bodyPr wrap="none" numCol="1">
            <a:prstTxWarp prst="textPlain">
              <a:avLst>
                <a:gd name="adj" fmla="val 48421"/>
              </a:avLst>
            </a:prstTxWarp>
            <a:spAutoFit/>
          </a:bodyPr>
          <a:lstStyle/>
          <a:p>
            <a:pPr algn="ctr"/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План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8358" y="1196752"/>
            <a:ext cx="8424936" cy="369332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9514"/>
              </a:avLst>
            </a:prstTxWarp>
            <a:spAutoFit/>
          </a:bodyPr>
          <a:lstStyle/>
          <a:p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Общая характеристика экономической политики Александра III</a:t>
            </a:r>
            <a:endParaRPr lang="ru-RU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8358" y="1988840"/>
            <a:ext cx="3672408" cy="369332"/>
          </a:xfrm>
          <a:prstGeom prst="rect">
            <a:avLst/>
          </a:prstGeom>
        </p:spPr>
        <p:txBody>
          <a:bodyPr wrap="square" numCol="1">
            <a:prstTxWarp prst="textPlain">
              <a:avLst>
                <a:gd name="adj" fmla="val 47656"/>
              </a:avLst>
            </a:prstTxWarp>
            <a:spAutoFit/>
          </a:bodyPr>
          <a:lstStyle/>
          <a:p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Деятельность 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 X.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Бунге </a:t>
            </a:r>
            <a:endParaRPr lang="ru-RU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735" y="2852936"/>
            <a:ext cx="6192688" cy="432048"/>
          </a:xfrm>
          <a:prstGeom prst="rect">
            <a:avLst/>
          </a:prstGeom>
        </p:spPr>
        <p:txBody>
          <a:bodyPr wrap="square" numCol="1">
            <a:prstTxWarp prst="textPlain">
              <a:avLst>
                <a:gd name="adj" fmla="val 49543"/>
              </a:avLst>
            </a:prstTxWarp>
            <a:spAutoFit/>
          </a:bodyPr>
          <a:lstStyle/>
          <a:p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Экономическая 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политика И. А. Вышнеградского.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583" y="3717032"/>
            <a:ext cx="6624735" cy="369332"/>
          </a:xfrm>
          <a:prstGeom prst="rect">
            <a:avLst/>
          </a:prstGeom>
        </p:spPr>
        <p:txBody>
          <a:bodyPr wrap="square" numCol="1">
            <a:prstTxWarp prst="textPlain">
              <a:avLst>
                <a:gd name="adj" fmla="val 49543"/>
              </a:avLst>
            </a:prstTxWarp>
            <a:spAutoFit/>
          </a:bodyPr>
          <a:lstStyle/>
          <a:p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«Золотое 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десятилетие» русской промышленности.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0279" y="4512120"/>
            <a:ext cx="6912768" cy="461665"/>
          </a:xfrm>
          <a:prstGeom prst="rect">
            <a:avLst/>
          </a:prstGeom>
        </p:spPr>
        <p:txBody>
          <a:bodyPr wrap="square" numCol="1">
            <a:prstTxWarp prst="textPlain">
              <a:avLst>
                <a:gd name="adj" fmla="val 49543"/>
              </a:avLst>
            </a:prstTxWarp>
            <a:spAutoFit/>
          </a:bodyPr>
          <a:lstStyle/>
          <a:p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Итоги осуществления экономической программы С.Ю. Витте</a:t>
            </a:r>
            <a:endParaRPr lang="ru-RU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72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424936" cy="369332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9514"/>
              </a:avLst>
            </a:prstTxWarp>
            <a:spAutoFit/>
          </a:bodyPr>
          <a:lstStyle/>
          <a:p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Общая характеристика экономической политики Александра III</a:t>
            </a:r>
            <a:endParaRPr lang="ru-RU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5776" y="692696"/>
            <a:ext cx="859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F1F1F"/>
                </a:solidFill>
                <a:latin typeface="Times New Roman"/>
                <a:ea typeface="Times New Roman"/>
              </a:rPr>
              <a:t>Александр </a:t>
            </a:r>
            <a:r>
              <a:rPr lang="en-US" sz="2400" dirty="0" smtClean="0">
                <a:solidFill>
                  <a:srgbClr val="1F1F1F"/>
                </a:solidFill>
                <a:latin typeface="Times New Roman"/>
                <a:ea typeface="Times New Roman"/>
              </a:rPr>
              <a:t>III</a:t>
            </a:r>
            <a:r>
              <a:rPr lang="ru-RU" sz="2400" dirty="0" smtClean="0">
                <a:solidFill>
                  <a:srgbClr val="1F1F1F"/>
                </a:solidFill>
                <a:latin typeface="Times New Roman"/>
                <a:ea typeface="Times New Roman"/>
              </a:rPr>
              <a:t> н</a:t>
            </a:r>
            <a:r>
              <a:rPr lang="ru-RU" sz="2400" dirty="0" smtClean="0">
                <a:solidFill>
                  <a:srgbClr val="1F1F1F"/>
                </a:solidFill>
                <a:effectLst/>
                <a:latin typeface="Times New Roman"/>
                <a:ea typeface="Times New Roman"/>
              </a:rPr>
              <a:t>азначал на ключевые экономические должности профес­сионалов своего дела </a:t>
            </a:r>
            <a:r>
              <a:rPr lang="ru-RU" sz="2400" dirty="0">
                <a:solidFill>
                  <a:srgbClr val="434343"/>
                </a:solidFill>
                <a:latin typeface="Times New Roman"/>
                <a:ea typeface="Times New Roman"/>
              </a:rPr>
              <a:t>: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1399" y="1700808"/>
            <a:ext cx="2160240" cy="264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9208" y="4325577"/>
            <a:ext cx="1236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Н. X.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Бунге 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92281" y="1672698"/>
            <a:ext cx="2031446" cy="264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75382" y="4298283"/>
            <a:ext cx="21483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И. А. Вышнеградский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1687993"/>
            <a:ext cx="2088232" cy="261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43934" y="4303063"/>
            <a:ext cx="14018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Times New Roman"/>
                <a:ea typeface="Times New Roman"/>
              </a:rPr>
              <a:t>С. Ю. Витте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9574" y="4797152"/>
            <a:ext cx="8564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1F1F1F"/>
                </a:solidFill>
                <a:effectLst/>
                <a:latin typeface="Times New Roman"/>
                <a:ea typeface="Times New Roman"/>
              </a:rPr>
              <a:t>Это были смелые реформаторы, считав­шие необходимым «решительным образом вступить на путь: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5505038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Times New Roman"/>
                <a:ea typeface="Times New Roman"/>
              </a:rPr>
              <a:t>покровительственной политики отечественной про­мышленности»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5905148"/>
            <a:ext cx="6990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Times New Roman"/>
                <a:ea typeface="Times New Roman"/>
              </a:rPr>
              <a:t>совершенствования сбора налогов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6339225"/>
            <a:ext cx="6754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Times New Roman"/>
                <a:ea typeface="Times New Roman"/>
              </a:rPr>
              <a:t>развития железнодорожного строительства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147197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9872" y="1556792"/>
            <a:ext cx="5328592" cy="3790314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8590"/>
              </a:avLst>
            </a:prstTxWarp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Century Schoolbook"/>
                <a:ea typeface="Times New Roman"/>
                <a:cs typeface="Century Schoolbook"/>
              </a:rPr>
              <a:t>«Таможенные пошлины, взимаемые с товаров, при­возимых из-за границы, имеют первостепенное значение как мера, ограждающая отечественную промышленность от иностранного соперничества и способствующая разви­тию внутреннего производства».</a:t>
            </a:r>
            <a:endParaRPr lang="ru-RU" sz="1400" u="sng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7716" y="1412776"/>
            <a:ext cx="28384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188640"/>
            <a:ext cx="3672408" cy="369332"/>
          </a:xfrm>
          <a:prstGeom prst="rect">
            <a:avLst/>
          </a:prstGeom>
        </p:spPr>
        <p:txBody>
          <a:bodyPr wrap="square" numCol="1">
            <a:prstTxWarp prst="textPlain">
              <a:avLst>
                <a:gd name="adj" fmla="val 47656"/>
              </a:avLst>
            </a:prstTxWarp>
            <a:spAutoFit/>
          </a:bodyPr>
          <a:lstStyle/>
          <a:p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Деятельность 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 X.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Бунге: </a:t>
            </a:r>
            <a:endParaRPr lang="ru-RU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4798" y="5222776"/>
            <a:ext cx="1236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Н. X.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Бунге 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845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074337" y="138272"/>
            <a:ext cx="3057525" cy="2865668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6328301"/>
            <a:ext cx="57685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начал постепенную отмену подушной подати.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2796" y="279075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сторонник ускорения экономического развития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5737" y="1064930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выступал против прямого финансирования промышленности государством.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5737" y="2096759"/>
            <a:ext cx="56610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главную </a:t>
            </a:r>
            <a:r>
              <a:rPr lang="ru-RU" sz="2000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задачу правительства Бунге видел в издании и выполнении благоприятных для развития экономики законов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5737" y="3490391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На первое место ставил реформирование системы сбора </a:t>
            </a:r>
            <a:r>
              <a:rPr lang="ru-RU" sz="2000" dirty="0" smtClean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налогов</a:t>
            </a:r>
            <a:r>
              <a:rPr lang="ru-RU" sz="2000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4726365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выступил за ослабление налогового обложения крестьян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5640414"/>
            <a:ext cx="52056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провел снижение выкупных платежей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79934" y="2809672"/>
            <a:ext cx="1236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Н. X.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Бунге 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83432" y="3652575"/>
            <a:ext cx="2639336" cy="2511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0748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2090" y="6128570"/>
            <a:ext cx="68523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повы­шались таможенные пошлины на товары, ввозимые из-за границы.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3713" y="0"/>
            <a:ext cx="7560840" cy="461665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9097"/>
              </a:avLst>
            </a:prstTxWarp>
            <a:spAutoFit/>
          </a:bodyPr>
          <a:lstStyle/>
          <a:p>
            <a:r>
              <a:rPr lang="ru-RU" sz="2400" u="sng" dirty="0">
                <a:solidFill>
                  <a:srgbClr val="002060"/>
                </a:solidFill>
                <a:latin typeface="Times New Roman"/>
                <a:ea typeface="Times New Roman"/>
              </a:rPr>
              <a:t>С целью возмещения потерь государства от этих </a:t>
            </a:r>
            <a:r>
              <a:rPr lang="ru-RU" sz="2400" u="sng" dirty="0" smtClean="0">
                <a:solidFill>
                  <a:srgbClr val="002060"/>
                </a:solidFill>
                <a:latin typeface="Times New Roman"/>
                <a:ea typeface="Times New Roman"/>
              </a:rPr>
              <a:t>мер;</a:t>
            </a:r>
            <a:endParaRPr lang="ru-RU" sz="2400" u="sng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8659" y="647018"/>
            <a:ext cx="78738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dirty="0">
                <a:solidFill>
                  <a:srgbClr val="1F1F1F"/>
                </a:solidFill>
                <a:latin typeface="Times New Roman"/>
                <a:ea typeface="Times New Roman"/>
              </a:rPr>
              <a:t>Были введены  косвенные налоги и налоги с доходов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3576" y="1108683"/>
            <a:ext cx="7074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dirty="0">
                <a:solidFill>
                  <a:srgbClr val="1F1F1F"/>
                </a:solidFill>
                <a:latin typeface="Times New Roman"/>
                <a:ea typeface="Times New Roman"/>
              </a:rPr>
              <a:t>Были установлены акцизные сборы на: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5513" y="3130427"/>
            <a:ext cx="929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F1F1F"/>
                </a:solidFill>
                <a:latin typeface="Times New Roman"/>
                <a:ea typeface="Times New Roman"/>
              </a:rPr>
              <a:t>водку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86677" y="3130426"/>
            <a:ext cx="901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F1F1F"/>
                </a:solidFill>
                <a:latin typeface="Times New Roman"/>
                <a:ea typeface="Times New Roman"/>
              </a:rPr>
              <a:t>табак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12931" y="3114454"/>
            <a:ext cx="900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F1F1F"/>
                </a:solidFill>
                <a:latin typeface="Times New Roman"/>
                <a:ea typeface="Times New Roman"/>
              </a:rPr>
              <a:t>сахар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40352" y="3184803"/>
            <a:ext cx="9643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F1F1F"/>
                </a:solidFill>
                <a:latin typeface="Times New Roman"/>
                <a:ea typeface="Times New Roman"/>
              </a:rPr>
              <a:t>нефть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20955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09170" y="1700808"/>
            <a:ext cx="19812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6016" y="1644526"/>
            <a:ext cx="2017129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92280" y="1684030"/>
            <a:ext cx="2003571" cy="150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34271" y="3646468"/>
            <a:ext cx="5774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dirty="0">
                <a:solidFill>
                  <a:srgbClr val="1F1F1F"/>
                </a:solidFill>
                <a:latin typeface="Times New Roman"/>
                <a:ea typeface="Times New Roman"/>
              </a:rPr>
              <a:t>облагались новыми </a:t>
            </a:r>
            <a:r>
              <a:rPr lang="ru-RU" sz="2400" dirty="0" smtClean="0">
                <a:solidFill>
                  <a:srgbClr val="1F1F1F"/>
                </a:solidFill>
                <a:latin typeface="Times New Roman"/>
                <a:ea typeface="Times New Roman"/>
              </a:rPr>
              <a:t>налогами: </a:t>
            </a:r>
            <a:endParaRPr lang="ru-RU" sz="2400" dirty="0">
              <a:solidFill>
                <a:srgbClr val="1F1F1F"/>
              </a:solidFill>
              <a:latin typeface="Times New Roman"/>
              <a:ea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66882" y="4727636"/>
            <a:ext cx="2558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городские дома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12090" y="5189301"/>
            <a:ext cx="16789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тор­говля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66882" y="4282252"/>
            <a:ext cx="18972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промыслы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66882" y="5617887"/>
            <a:ext cx="55169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доходы от денежных капиталов</a:t>
            </a:r>
          </a:p>
        </p:txBody>
      </p:sp>
    </p:spTree>
    <p:extLst>
      <p:ext uri="{BB962C8B-B14F-4D97-AF65-F5344CB8AC3E}">
        <p14:creationId xmlns:p14="http://schemas.microsoft.com/office/powerpoint/2010/main" xmlns="" val="169831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583" y="130709"/>
            <a:ext cx="6192688" cy="432048"/>
          </a:xfrm>
          <a:prstGeom prst="rect">
            <a:avLst/>
          </a:prstGeom>
        </p:spPr>
        <p:txBody>
          <a:bodyPr wrap="square" numCol="1">
            <a:prstTxWarp prst="textPlain">
              <a:avLst>
                <a:gd name="adj" fmla="val 49543"/>
              </a:avLst>
            </a:prstTxWarp>
            <a:spAutoFit/>
          </a:bodyPr>
          <a:lstStyle/>
          <a:p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Экономическая 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политика И. А. Вышнеградского.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5847" y="1196752"/>
            <a:ext cx="328434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5780003"/>
            <a:ext cx="21483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И. А. Вышнеградский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46003" y="1196752"/>
            <a:ext cx="4824536" cy="409342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0" i="0" dirty="0" smtClean="0">
                <a:solidFill>
                  <a:srgbClr val="333333"/>
                </a:solidFill>
                <a:effectLst/>
                <a:latin typeface="Georgia"/>
              </a:rPr>
              <a:t>Министр финансов хотел остаться в своей должности – ничего особенного, должность-то не дворы мести! Но Вышнеградский перед этим много лет потратил на «укрепление рубля», безпрофицитного бюджета, создания таможенных органов, что просто хотел доработать на своём месте, чтобы самому воплотить в жизнь: «золотой рубль»; твёрдые таможенные пошлины для всего экспорта и импорта; и даже разработку мер по «борьбе с пьянством и алкоголизмом»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565681"/>
            <a:ext cx="3491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1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(В. Курицын «Родственники – </a:t>
            </a:r>
            <a:r>
              <a:rPr lang="ru-RU" b="0" i="1" dirty="0" err="1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переродственники</a:t>
            </a:r>
            <a:r>
              <a:rPr lang="ru-RU" b="0" i="1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b="0" i="1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Журнал «Однажды» №7 01. 03. 2010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33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9095" y="4641130"/>
            <a:ext cx="3372995" cy="1200329"/>
          </a:xfrm>
          <a:prstGeom prst="rect">
            <a:avLst/>
          </a:prstGeom>
        </p:spPr>
        <p:txBody>
          <a:bodyPr wrap="square" numCol="1">
            <a:prstTxWarp prst="textPlain">
              <a:avLst/>
            </a:prstTxWarp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</a:rPr>
              <a:t>покупательная возможность рубля повысилась.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37635" y="332656"/>
            <a:ext cx="4536504" cy="1200329"/>
          </a:xfrm>
          <a:prstGeom prst="rect">
            <a:avLst/>
          </a:prstGeom>
        </p:spPr>
        <p:txBody>
          <a:bodyPr wrap="square" numCol="1">
            <a:prstTxWarp prst="textPlain">
              <a:avLst/>
            </a:prstTxWarp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</a:rPr>
              <a:t>Главная задача - быстрое улучшение состояния денежного обраще­ния в стране.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476344"/>
            <a:ext cx="3096344" cy="830997"/>
          </a:xfrm>
          <a:prstGeom prst="rect">
            <a:avLst/>
          </a:prstGeom>
        </p:spPr>
        <p:txBody>
          <a:bodyPr wrap="square" numCol="1">
            <a:prstTxWarp prst="textPlain">
              <a:avLst/>
            </a:prstTxWarp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накопление больших запасов денег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2291679"/>
            <a:ext cx="3419977" cy="1200329"/>
          </a:xfrm>
          <a:prstGeom prst="rect">
            <a:avLst/>
          </a:prstGeom>
        </p:spPr>
        <p:txBody>
          <a:bodyPr wrap="square" numCol="1">
            <a:prstTxWarp prst="textPlain">
              <a:avLst/>
            </a:prstTxWarp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ши­рокое участие в сделках на зарубежных биржах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9672" y="188640"/>
            <a:ext cx="5310388" cy="144016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8491" y="2171762"/>
            <a:ext cx="3494449" cy="1440160"/>
          </a:xfrm>
          <a:prstGeom prst="roundRect">
            <a:avLst/>
          </a:prstGeom>
          <a:solidFill>
            <a:srgbClr val="FFFF00">
              <a:alpha val="16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65927" y="2044327"/>
            <a:ext cx="3816424" cy="1440160"/>
          </a:xfrm>
          <a:prstGeom prst="roundRect">
            <a:avLst/>
          </a:prstGeom>
          <a:solidFill>
            <a:srgbClr val="FFFF00">
              <a:alpha val="16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6" idx="2"/>
          </p:cNvCxnSpPr>
          <p:nvPr/>
        </p:nvCxnSpPr>
        <p:spPr>
          <a:xfrm flipH="1">
            <a:off x="3563888" y="1628800"/>
            <a:ext cx="710978" cy="54296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2"/>
          </p:cNvCxnSpPr>
          <p:nvPr/>
        </p:nvCxnSpPr>
        <p:spPr>
          <a:xfrm>
            <a:off x="4274866" y="1628800"/>
            <a:ext cx="585166" cy="430039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137635" y="3611922"/>
            <a:ext cx="1625305" cy="888198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5" idx="2"/>
          </p:cNvCxnSpPr>
          <p:nvPr/>
        </p:nvCxnSpPr>
        <p:spPr>
          <a:xfrm flipH="1">
            <a:off x="4860032" y="3492008"/>
            <a:ext cx="1926013" cy="100811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2527641" y="4521215"/>
            <a:ext cx="3494449" cy="144016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78892" y="4402608"/>
            <a:ext cx="2623581" cy="167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6674139" y="6079979"/>
            <a:ext cx="16665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Биржа г. Одесса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0716" y="4136878"/>
            <a:ext cx="2157028" cy="220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724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32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2100" y="2355374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повышенными сборами теперь облагалось как ввозимое в Россию сырье, так и готовая продукция машиностроения.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17110"/>
            <a:ext cx="3816424" cy="375107"/>
          </a:xfrm>
          <a:prstGeom prst="rect">
            <a:avLst/>
          </a:prstGeom>
        </p:spPr>
        <p:txBody>
          <a:bodyPr wrap="square" numCol="1">
            <a:prstTxWarp prst="textPlain">
              <a:avLst>
                <a:gd name="adj" fmla="val 49097"/>
              </a:avLst>
            </a:prstTxWarp>
            <a:spAutoFit/>
          </a:bodyPr>
          <a:lstStyle/>
          <a:p>
            <a:r>
              <a:rPr lang="ru-RU" sz="2400" u="sng" dirty="0">
                <a:solidFill>
                  <a:srgbClr val="002060"/>
                </a:solidFill>
                <a:latin typeface="Times New Roman"/>
                <a:ea typeface="Times New Roman"/>
              </a:rPr>
              <a:t>В таможенной политике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180" y="843757"/>
            <a:ext cx="6888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увеличивались пошлины (при Вышнеградском  достиг­ли своей высшей точки)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36630" y="1712972"/>
            <a:ext cx="67442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В 1891 г. был учрежден новый таможенный тариф.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00633" y="3723833"/>
            <a:ext cx="3574182" cy="239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0178" y="3573016"/>
            <a:ext cx="39433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74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780</Words>
  <Application>Microsoft Office PowerPoint</Application>
  <PresentationFormat>Экран (4:3)</PresentationFormat>
  <Paragraphs>116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Красников Алексей</dc:creator>
  <cp:lastModifiedBy>Олег</cp:lastModifiedBy>
  <cp:revision>55</cp:revision>
  <dcterms:created xsi:type="dcterms:W3CDTF">2012-03-21T14:18:06Z</dcterms:created>
  <dcterms:modified xsi:type="dcterms:W3CDTF">2012-03-21T19:56:29Z</dcterms:modified>
</cp:coreProperties>
</file>